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8" r:id="rId2"/>
    <p:sldId id="299" r:id="rId3"/>
    <p:sldId id="293" r:id="rId4"/>
    <p:sldId id="268" r:id="rId5"/>
    <p:sldId id="296" r:id="rId6"/>
    <p:sldId id="297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C58D"/>
    <a:srgbClr val="D8E5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29" autoAdjust="0"/>
    <p:restoredTop sz="71551" autoAdjust="0"/>
  </p:normalViewPr>
  <p:slideViewPr>
    <p:cSldViewPr snapToGrid="0" snapToObjects="1">
      <p:cViewPr>
        <p:scale>
          <a:sx n="52" d="100"/>
          <a:sy n="52" d="100"/>
        </p:scale>
        <p:origin x="-2010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D3734-FA2A-4300-A87B-605B9729B104}" type="datetimeFigureOut">
              <a:rPr lang="en-GB" smtClean="0"/>
              <a:t>04/03/2014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65501-7786-43D8-9657-F23498A33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819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This is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65501-7786-43D8-9657-F23498A3394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919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This is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65501-7786-43D8-9657-F23498A3394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919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8517" y="6350772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dirty="0" smtClean="0"/>
              <a:t>Computing and ICT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57200" y="944819"/>
            <a:ext cx="8228014" cy="41883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29" y="5898508"/>
            <a:ext cx="935667" cy="93566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76892" y="5407777"/>
            <a:ext cx="17607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/>
                <a:solidFill>
                  <a:sysClr val="windowText" lastClr="0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Keywords</a:t>
            </a:r>
            <a:endParaRPr lang="en-US" sz="2000" b="1" cap="all" spc="0" dirty="0">
              <a:ln/>
              <a:solidFill>
                <a:sysClr val="windowText" lastClr="0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Monaco"/>
              </a:defRPr>
            </a:lvl1pPr>
          </a:lstStyle>
          <a:p>
            <a:fld id="{679BC7E7-EA8E-4DA7-915E-CC098D9BADCB}" type="datetimeFigureOut">
              <a:rPr lang="en-US" smtClean="0"/>
              <a:pPr/>
              <a:t>3/4/2014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Monac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Monaco"/>
              </a:defRPr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Monaco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rgbClr val="0000FF"/>
        </a:buClr>
        <a:buSzPct val="90000"/>
        <a:buFont typeface="Wingdings" charset="2"/>
        <a:buChar char="S"/>
        <a:defRPr sz="2200" kern="1200" baseline="0">
          <a:solidFill>
            <a:schemeClr val="tx1">
              <a:lumMod val="65000"/>
              <a:lumOff val="35000"/>
            </a:schemeClr>
          </a:solidFill>
          <a:latin typeface="Monaco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rgbClr val="0000FF"/>
        </a:buClr>
        <a:buSzPct val="90000"/>
        <a:buFont typeface="Wingdings" charset="2"/>
        <a:buChar char="S"/>
        <a:defRPr sz="2000" kern="1200" baseline="0">
          <a:solidFill>
            <a:schemeClr val="tx1">
              <a:lumMod val="65000"/>
              <a:lumOff val="35000"/>
            </a:schemeClr>
          </a:solidFill>
          <a:latin typeface="Monaco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rgbClr val="0000FF"/>
        </a:buClr>
        <a:buSzPct val="90000"/>
        <a:buFont typeface="Wingdings" charset="2"/>
        <a:buChar char="S"/>
        <a:defRPr sz="18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rgbClr val="0000FF"/>
        </a:buClr>
        <a:buSzPct val="90000"/>
        <a:buFont typeface="Wingdings" charset="2"/>
        <a:buChar char="S"/>
        <a:defRPr sz="18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rgbClr val="0000FF"/>
        </a:buClr>
        <a:buSzPct val="90000"/>
        <a:buFont typeface="Wingdings" charset="2"/>
        <a:buChar char="S"/>
        <a:defRPr sz="18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04038"/>
            <a:ext cx="7587049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5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DO IT NOW</a:t>
            </a:r>
            <a:endParaRPr lang="en-US" sz="5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9193" y="2615184"/>
            <a:ext cx="78910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4000" b="1" dirty="0" smtClean="0">
                <a:solidFill>
                  <a:srgbClr val="FFFF00"/>
                </a:solidFill>
              </a:rPr>
              <a:t>i = 1</a:t>
            </a:r>
          </a:p>
          <a:p>
            <a:pPr lvl="0"/>
            <a:r>
              <a:rPr lang="en-GB" sz="4000" b="1" dirty="0" smtClean="0">
                <a:solidFill>
                  <a:srgbClr val="FFFF00"/>
                </a:solidFill>
              </a:rPr>
              <a:t>total = 0</a:t>
            </a:r>
          </a:p>
          <a:p>
            <a:pPr lvl="0"/>
            <a:r>
              <a:rPr lang="en-GB" sz="4000" b="1" dirty="0" smtClean="0">
                <a:solidFill>
                  <a:srgbClr val="FFFF00"/>
                </a:solidFill>
              </a:rPr>
              <a:t>REPEAT</a:t>
            </a:r>
          </a:p>
          <a:p>
            <a:pPr lvl="0"/>
            <a:r>
              <a:rPr lang="en-GB" sz="4000" b="1" dirty="0">
                <a:solidFill>
                  <a:srgbClr val="FFFF00"/>
                </a:solidFill>
              </a:rPr>
              <a:t>	</a:t>
            </a:r>
            <a:r>
              <a:rPr lang="en-GB" sz="4000" b="1" dirty="0" smtClean="0">
                <a:solidFill>
                  <a:srgbClr val="FFFF00"/>
                </a:solidFill>
              </a:rPr>
              <a:t>total = total + round(i)</a:t>
            </a:r>
          </a:p>
          <a:p>
            <a:pPr lvl="0"/>
            <a:r>
              <a:rPr lang="en-GB" sz="4000" b="1" dirty="0">
                <a:solidFill>
                  <a:srgbClr val="FFFF00"/>
                </a:solidFill>
              </a:rPr>
              <a:t>	</a:t>
            </a:r>
            <a:r>
              <a:rPr lang="en-GB" sz="4000" b="1" dirty="0" smtClean="0">
                <a:solidFill>
                  <a:srgbClr val="FFFF00"/>
                </a:solidFill>
              </a:rPr>
              <a:t>i = i + 1</a:t>
            </a:r>
          </a:p>
          <a:p>
            <a:pPr lvl="0"/>
            <a:r>
              <a:rPr lang="en-GB" sz="4000" b="1" dirty="0" smtClean="0"/>
              <a:t>UNTIL </a:t>
            </a:r>
            <a:r>
              <a:rPr lang="en-GB" sz="4000" b="1" dirty="0" err="1" smtClean="0"/>
              <a:t>i</a:t>
            </a:r>
            <a:r>
              <a:rPr lang="en-GB" sz="4000" b="1" dirty="0" smtClean="0"/>
              <a:t>=10</a:t>
            </a:r>
            <a:endParaRPr lang="en-GB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234292"/>
            <a:ext cx="52669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The array </a:t>
            </a:r>
            <a:r>
              <a:rPr lang="en-GB" sz="2400" b="1" dirty="0">
                <a:solidFill>
                  <a:schemeClr val="bg1"/>
                </a:solidFill>
              </a:rPr>
              <a:t> </a:t>
            </a:r>
            <a:r>
              <a:rPr lang="en-GB" sz="2400" b="1" dirty="0" smtClean="0">
                <a:solidFill>
                  <a:schemeClr val="bg1"/>
                </a:solidFill>
              </a:rPr>
              <a:t>can contain up to 10 rounds.</a:t>
            </a:r>
          </a:p>
          <a:p>
            <a:endParaRPr lang="en-GB" sz="2400" b="1" dirty="0">
              <a:solidFill>
                <a:schemeClr val="bg1"/>
              </a:solidFill>
            </a:endParaRPr>
          </a:p>
          <a:p>
            <a:r>
              <a:rPr lang="en-GB" sz="2400" b="1" dirty="0" smtClean="0">
                <a:solidFill>
                  <a:schemeClr val="bg1"/>
                </a:solidFill>
              </a:rPr>
              <a:t>Why does the until loop only run 9 times?</a:t>
            </a:r>
          </a:p>
          <a:p>
            <a:endParaRPr lang="en-GB" sz="2400" b="1" dirty="0">
              <a:solidFill>
                <a:schemeClr val="bg1"/>
              </a:solidFill>
            </a:endParaRPr>
          </a:p>
          <a:p>
            <a:r>
              <a:rPr lang="en-GB" sz="2400" b="1" dirty="0" smtClean="0">
                <a:solidFill>
                  <a:schemeClr val="bg1"/>
                </a:solidFill>
              </a:rPr>
              <a:t>Why does the program run even if I have not completed the quiz?</a:t>
            </a:r>
          </a:p>
          <a:p>
            <a:endParaRPr lang="en-GB" sz="2400" b="1" dirty="0">
              <a:solidFill>
                <a:schemeClr val="bg1"/>
              </a:solidFill>
            </a:endParaRPr>
          </a:p>
          <a:p>
            <a:r>
              <a:rPr lang="en-GB" sz="2400" b="1" dirty="0" smtClean="0">
                <a:solidFill>
                  <a:schemeClr val="bg1"/>
                </a:solidFill>
              </a:rPr>
              <a:t>What kind of error is this?</a:t>
            </a:r>
          </a:p>
          <a:p>
            <a:endParaRPr lang="en-GB" sz="2400" b="1" dirty="0">
              <a:solidFill>
                <a:schemeClr val="bg1"/>
              </a:solidFill>
            </a:endParaRPr>
          </a:p>
          <a:p>
            <a:r>
              <a:rPr lang="en-GB" sz="2400" b="1" dirty="0" smtClean="0">
                <a:solidFill>
                  <a:schemeClr val="bg1"/>
                </a:solidFill>
              </a:rPr>
              <a:t>How do I correct the error?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93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04038"/>
            <a:ext cx="7587049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5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DO IT NOW</a:t>
            </a:r>
            <a:endParaRPr lang="en-US" sz="5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6490" y="1221844"/>
            <a:ext cx="83731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Why </a:t>
            </a:r>
            <a:r>
              <a:rPr lang="en-GB" sz="2400" b="1" dirty="0" smtClean="0">
                <a:solidFill>
                  <a:schemeClr val="bg1"/>
                </a:solidFill>
              </a:rPr>
              <a:t>does the until loop only run 9 times</a:t>
            </a:r>
            <a:r>
              <a:rPr lang="en-GB" sz="2400" b="1" dirty="0" smtClean="0">
                <a:solidFill>
                  <a:schemeClr val="bg1"/>
                </a:solidFill>
              </a:rPr>
              <a:t>? </a:t>
            </a:r>
            <a:r>
              <a:rPr lang="en-GB" sz="2400" b="1" dirty="0" smtClean="0"/>
              <a:t>Because </a:t>
            </a:r>
            <a:r>
              <a:rPr lang="en-GB" sz="2400" b="1" dirty="0" err="1" smtClean="0"/>
              <a:t>i</a:t>
            </a:r>
            <a:r>
              <a:rPr lang="en-GB" sz="2400" b="1" dirty="0" smtClean="0"/>
              <a:t> will equal 10 at the end of the 9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time it loops, which will mean the program will stop before it gets the chance to run 10 times.</a:t>
            </a:r>
            <a:endParaRPr lang="en-GB" sz="2400" b="1" dirty="0" smtClean="0"/>
          </a:p>
          <a:p>
            <a:endParaRPr lang="en-GB" sz="2400" b="1" dirty="0"/>
          </a:p>
          <a:p>
            <a:r>
              <a:rPr lang="en-GB" sz="2400" b="1" dirty="0" smtClean="0">
                <a:solidFill>
                  <a:schemeClr val="bg1"/>
                </a:solidFill>
              </a:rPr>
              <a:t>Why does the program run even if I have not completed the quiz</a:t>
            </a:r>
            <a:r>
              <a:rPr lang="en-GB" sz="2400" b="1" dirty="0" smtClean="0">
                <a:solidFill>
                  <a:schemeClr val="bg1"/>
                </a:solidFill>
              </a:rPr>
              <a:t>? </a:t>
            </a:r>
            <a:r>
              <a:rPr lang="en-GB" sz="2400" b="1" dirty="0" smtClean="0"/>
              <a:t>Because there is no clause to tell it to stop if round(</a:t>
            </a:r>
            <a:r>
              <a:rPr lang="en-GB" sz="2400" b="1" dirty="0" err="1" smtClean="0"/>
              <a:t>i</a:t>
            </a:r>
            <a:r>
              <a:rPr lang="en-GB" sz="2400" b="1" dirty="0" smtClean="0"/>
              <a:t>)=0</a:t>
            </a:r>
            <a:endParaRPr lang="en-GB" sz="2400" b="1" dirty="0" smtClean="0"/>
          </a:p>
          <a:p>
            <a:endParaRPr lang="en-GB" sz="2400" b="1" dirty="0"/>
          </a:p>
          <a:p>
            <a:r>
              <a:rPr lang="en-GB" sz="2400" b="1" dirty="0" smtClean="0">
                <a:solidFill>
                  <a:schemeClr val="bg1"/>
                </a:solidFill>
              </a:rPr>
              <a:t>What kind of error is this</a:t>
            </a:r>
            <a:r>
              <a:rPr lang="en-GB" sz="2400" b="1" dirty="0" smtClean="0">
                <a:solidFill>
                  <a:schemeClr val="bg1"/>
                </a:solidFill>
              </a:rPr>
              <a:t>? </a:t>
            </a:r>
            <a:r>
              <a:rPr lang="en-GB" sz="2400" b="1" dirty="0" smtClean="0"/>
              <a:t>Logic error , as the program runs but does not do what the programmer intended</a:t>
            </a:r>
            <a:endParaRPr lang="en-GB" sz="2400" b="1" dirty="0" smtClean="0"/>
          </a:p>
          <a:p>
            <a:endParaRPr lang="en-GB" sz="2400" b="1" dirty="0"/>
          </a:p>
          <a:p>
            <a:r>
              <a:rPr lang="en-GB" sz="2400" b="1" dirty="0" smtClean="0">
                <a:solidFill>
                  <a:schemeClr val="bg1"/>
                </a:solidFill>
              </a:rPr>
              <a:t>How do I correct the error</a:t>
            </a:r>
            <a:r>
              <a:rPr lang="en-GB" sz="2400" b="1" dirty="0" smtClean="0">
                <a:solidFill>
                  <a:schemeClr val="bg1"/>
                </a:solidFill>
              </a:rPr>
              <a:t>? </a:t>
            </a:r>
            <a:r>
              <a:rPr lang="en-GB" sz="2400" b="1" dirty="0" smtClean="0"/>
              <a:t>Change the last line of code to </a:t>
            </a:r>
          </a:p>
          <a:p>
            <a:r>
              <a:rPr lang="en-GB" sz="2400" b="1" dirty="0" smtClean="0"/>
              <a:t>UINTIL </a:t>
            </a:r>
            <a:r>
              <a:rPr lang="en-GB" sz="2400" b="1" dirty="0" err="1" smtClean="0"/>
              <a:t>i</a:t>
            </a:r>
            <a:r>
              <a:rPr lang="en-GB" sz="2400" b="1" dirty="0" smtClean="0"/>
              <a:t>&gt;10 or round(</a:t>
            </a:r>
            <a:r>
              <a:rPr lang="en-GB" sz="2400" b="1" dirty="0" err="1" smtClean="0"/>
              <a:t>i</a:t>
            </a:r>
            <a:r>
              <a:rPr lang="en-GB" sz="2400" b="1" dirty="0" smtClean="0"/>
              <a:t>)=0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64616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729" y="1513449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FF00"/>
                </a:solidFill>
              </a:rPr>
              <a:t>Prepare for the mid term exam</a:t>
            </a:r>
            <a:endParaRPr lang="en-GB" sz="40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4334" y="105764"/>
            <a:ext cx="7587049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Learning </a:t>
            </a:r>
            <a:r>
              <a:rPr lang="en-US" sz="5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AIM</a:t>
            </a:r>
            <a:endParaRPr lang="en-US" sz="5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793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729" y="1513449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000" b="1" dirty="0" smtClean="0">
                <a:solidFill>
                  <a:srgbClr val="FFFF00"/>
                </a:solidFill>
              </a:rPr>
              <a:t>Identify three areas that you need to revise for the exam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b="1" dirty="0" smtClean="0">
                <a:solidFill>
                  <a:srgbClr val="FFFF00"/>
                </a:solidFill>
              </a:rPr>
              <a:t>Watch revision videos for the areas you have identified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b="1" dirty="0" smtClean="0">
                <a:solidFill>
                  <a:srgbClr val="FFFF00"/>
                </a:solidFill>
              </a:rPr>
              <a:t>Complete the tests after each video to test your understanding</a:t>
            </a:r>
            <a:endParaRPr lang="en-GB" sz="40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4334" y="105764"/>
            <a:ext cx="7587049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Learning </a:t>
            </a:r>
            <a:r>
              <a:rPr lang="en-US" sz="5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objectives</a:t>
            </a:r>
            <a:endParaRPr lang="en-US" sz="5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886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4592" y="105764"/>
            <a:ext cx="883310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cambridgegcsecomputing.org</a:t>
            </a:r>
            <a:endParaRPr lang="en-US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0" t="18000" r="74800" b="52000"/>
          <a:stretch/>
        </p:blipFill>
        <p:spPr bwMode="auto">
          <a:xfrm>
            <a:off x="731520" y="1271016"/>
            <a:ext cx="2322576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50" t="16485" r="35600" b="59240"/>
          <a:stretch/>
        </p:blipFill>
        <p:spPr bwMode="auto">
          <a:xfrm>
            <a:off x="3383280" y="1325880"/>
            <a:ext cx="4956048" cy="1849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ular Callout 1"/>
          <p:cNvSpPr/>
          <p:nvPr/>
        </p:nvSpPr>
        <p:spPr>
          <a:xfrm>
            <a:off x="5157216" y="3218688"/>
            <a:ext cx="3840480" cy="393192"/>
          </a:xfrm>
          <a:prstGeom prst="wedgeRectCallout">
            <a:avLst>
              <a:gd name="adj1" fmla="val -59209"/>
              <a:gd name="adj2" fmla="val -211919"/>
            </a:avLst>
          </a:prstGeom>
          <a:solidFill>
            <a:schemeClr val="bg1"/>
          </a:solidFill>
          <a:scene3d>
            <a:camera prst="orthographicFront"/>
            <a:lightRig rig="morning" dir="tl"/>
          </a:scene3d>
          <a:sp3d prstMaterial="softmetal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10aSURFIR@arkwilliamparker.org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1520" y="3767328"/>
            <a:ext cx="7607808" cy="267004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morning" dir="tl"/>
          </a:scene3d>
          <a:sp3d prstMaterial="softmetal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Start by selecting COURSE from the tabs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We have covered the following sections: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Computing Hardware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Representation of data in computer systems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Programming (apart from the section on machine code) 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13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4592" y="105764"/>
            <a:ext cx="883310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cambridgegcsecomputing.org</a:t>
            </a:r>
            <a:endParaRPr lang="en-US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50" t="31920" r="39400" b="23920"/>
          <a:stretch/>
        </p:blipFill>
        <p:spPr bwMode="auto">
          <a:xfrm>
            <a:off x="274320" y="1097280"/>
            <a:ext cx="4480560" cy="3364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0" t="26840" r="31100" b="38840"/>
          <a:stretch/>
        </p:blipFill>
        <p:spPr bwMode="auto">
          <a:xfrm>
            <a:off x="3419856" y="4023360"/>
            <a:ext cx="5577840" cy="261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01184" y="1097280"/>
            <a:ext cx="4096512" cy="27432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morning" dir="tl"/>
          </a:scene3d>
          <a:sp3d prstMaterial="softmetal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Once you have identified the relevant section, find the video(s) you need to watch – complete the test section after each video 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320" y="4645152"/>
            <a:ext cx="2962656" cy="1993392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morning" dir="tl"/>
          </a:scene3d>
          <a:sp3d prstMaterial="softmetal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If you complete any on the worksheets print them off and bring them to me for marking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87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4334" y="105764"/>
            <a:ext cx="7587049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Learning </a:t>
            </a:r>
            <a:r>
              <a:rPr lang="en-US" sz="5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outcomes</a:t>
            </a:r>
            <a:endParaRPr lang="en-US" sz="5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763212"/>
              </p:ext>
            </p:extLst>
          </p:nvPr>
        </p:nvGraphicFramePr>
        <p:xfrm>
          <a:off x="477673" y="2288309"/>
          <a:ext cx="8461610" cy="4324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892"/>
                <a:gridCol w="6390718"/>
              </a:tblGrid>
              <a:tr h="1465684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ALL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</a:t>
                      </a:r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D8E5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an improvement in your understanding through the completion of tests after watching each video.</a:t>
                      </a:r>
                    </a:p>
                    <a:p>
                      <a:pPr algn="ctr"/>
                      <a:endParaRPr lang="en-GB" sz="1800" b="1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8E5CC"/>
                    </a:solidFill>
                  </a:tcPr>
                </a:tc>
              </a:tr>
              <a:tr h="1536789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alibri" pitchFamily="34" charset="0"/>
                          <a:cs typeface="Calibri" pitchFamily="34" charset="0"/>
                        </a:rPr>
                        <a:t>MOST</a:t>
                      </a:r>
                      <a:endParaRPr lang="en-GB" sz="3200" b="1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en-GB" sz="1800" b="1" baseline="0" dirty="0" smtClean="0">
                          <a:latin typeface="Calibri" pitchFamily="34" charset="0"/>
                          <a:cs typeface="Calibri" pitchFamily="34" charset="0"/>
                        </a:rPr>
                        <a:t>(B)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 back over the end of term exam papers and identify where you went wrong – using the videos and tests to assist you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1321824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alibri" pitchFamily="34" charset="0"/>
                          <a:cs typeface="Calibri" pitchFamily="34" charset="0"/>
                        </a:rPr>
                        <a:t>SOME</a:t>
                      </a:r>
                    </a:p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(A)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D8E5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Write full answers for questions that you previously got part marks on – using the videos and tests to assist you</a:t>
                      </a:r>
                      <a:endParaRPr lang="en-GB" b="1" dirty="0"/>
                    </a:p>
                  </a:txBody>
                  <a:tcPr anchor="ctr">
                    <a:solidFill>
                      <a:srgbClr val="D8E5CC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240" y="882100"/>
            <a:ext cx="893928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4400" dirty="0">
                <a:solidFill>
                  <a:srgbClr val="FFFF00"/>
                </a:solidFill>
              </a:rPr>
              <a:t>By the end of this lesson you will </a:t>
            </a:r>
            <a:r>
              <a:rPr lang="en-GB" sz="4400" dirty="0" smtClean="0">
                <a:solidFill>
                  <a:srgbClr val="FFFF00"/>
                </a:solidFill>
              </a:rPr>
              <a:t>be able to ....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536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3954</TotalTime>
  <Words>381</Words>
  <Application>Microsoft Office PowerPoint</Application>
  <PresentationFormat>On-screen Show (4:3)</PresentationFormat>
  <Paragraphs>58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Genesis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WPSC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Estelle Marchant</dc:creator>
  <cp:lastModifiedBy>Administrator</cp:lastModifiedBy>
  <cp:revision>148</cp:revision>
  <dcterms:created xsi:type="dcterms:W3CDTF">2013-09-15T10:17:44Z</dcterms:created>
  <dcterms:modified xsi:type="dcterms:W3CDTF">2014-03-04T17:17:24Z</dcterms:modified>
</cp:coreProperties>
</file>